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1" r:id="rId5"/>
    <p:sldId id="285" r:id="rId6"/>
    <p:sldId id="258" r:id="rId7"/>
    <p:sldId id="259" r:id="rId8"/>
    <p:sldId id="263" r:id="rId9"/>
    <p:sldId id="264" r:id="rId10"/>
    <p:sldId id="265" r:id="rId11"/>
    <p:sldId id="266" r:id="rId12"/>
    <p:sldId id="28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FE8474-E46F-44BE-B6BD-BECFA3664D6F}" v="40" dt="2022-12-29T22:11:32.249"/>
    <p1510:client id="{22042E72-DD53-46AF-B273-3E80B08BBA72}" v="50" dt="2022-12-30T09:21:36.953"/>
    <p1510:client id="{6D4F2D97-DC13-4B31-AB7B-896A52BDA44E}" v="610" dt="2022-12-31T14:39:37.797"/>
    <p1510:client id="{B1C80026-9909-47A4-A6AC-2E4230A53BB0}" v="803" dt="2022-12-30T14:46:56.531"/>
    <p1510:client id="{B44E17C0-FA45-42A3-B7EC-30EF513D0C4F}" v="13" dt="2022-12-29T22:15:05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6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9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6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4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4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12/31/2022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12/31/2022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6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12/31/2022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2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12/31/2022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4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12/31/2022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2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12/31/2022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37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9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0FB2C90-ED23-4A88-A264-6E2E84575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9601" y="4385066"/>
            <a:ext cx="10923638" cy="1317643"/>
          </a:xfrm>
        </p:spPr>
        <p:txBody>
          <a:bodyPr>
            <a:normAutofit/>
          </a:bodyPr>
          <a:lstStyle/>
          <a:p>
            <a:r>
              <a:rPr lang="fr-FR" sz="8100">
                <a:cs typeface="Calibri Light"/>
              </a:rPr>
              <a:t>Alain et Désirée Frappier </a:t>
            </a:r>
            <a:endParaRPr lang="fr-FR" sz="810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5702709"/>
            <a:ext cx="10923638" cy="5211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>
                <a:cs typeface="Calibri"/>
              </a:rPr>
              <a:t>18 janvier à DDL avec les 1G7</a:t>
            </a:r>
            <a:endParaRPr lang="fr-FR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EB5A4D7C-41CB-1FF7-EC56-144F71D2B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7" r="1" b="5486"/>
          <a:stretch/>
        </p:blipFill>
        <p:spPr>
          <a:xfrm>
            <a:off x="-2" y="10"/>
            <a:ext cx="5940770" cy="4242806"/>
          </a:xfrm>
          <a:prstGeom prst="rect">
            <a:avLst/>
          </a:prstGeom>
        </p:spPr>
      </p:pic>
      <p:pic>
        <p:nvPicPr>
          <p:cNvPr id="4" name="Image 4" descr="Une image contenant texte, personne, intérieur&#10;&#10;Description générée automatiquement">
            <a:extLst>
              <a:ext uri="{FF2B5EF4-FFF2-40B4-BE49-F238E27FC236}">
                <a16:creationId xmlns:a16="http://schemas.microsoft.com/office/drawing/2014/main" id="{857523A7-D121-D32F-5049-6EBAF4B3BE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16"/>
          <a:stretch/>
        </p:blipFill>
        <p:spPr>
          <a:xfrm>
            <a:off x="6096000" y="10"/>
            <a:ext cx="6096004" cy="424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175C3B12-512F-7EDE-C62B-BF41C86A1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7" y="192216"/>
            <a:ext cx="4065916" cy="5567794"/>
          </a:xfrm>
          <a:prstGeom prst="rect">
            <a:avLst/>
          </a:prstGeom>
        </p:spPr>
      </p:pic>
      <p:pic>
        <p:nvPicPr>
          <p:cNvPr id="3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BBB3897-B5F1-9BB0-483B-CBC8B6FD2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495" y="185811"/>
            <a:ext cx="5043576" cy="4717962"/>
          </a:xfrm>
          <a:prstGeom prst="rect">
            <a:avLst/>
          </a:prstGeom>
        </p:spPr>
      </p:pic>
      <p:pic>
        <p:nvPicPr>
          <p:cNvPr id="4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5CB6B0D-BC31-CE2A-E58F-738155F44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5683" y="2832242"/>
            <a:ext cx="3059501" cy="349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54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B22D7D6-918C-26E3-EFF9-51F50139CBE6}"/>
              </a:ext>
            </a:extLst>
          </p:cNvPr>
          <p:cNvSpPr txBox="1"/>
          <p:nvPr/>
        </p:nvSpPr>
        <p:spPr>
          <a:xfrm>
            <a:off x="3204642" y="240169"/>
            <a:ext cx="5164490" cy="1676267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rgbClr val="080808"/>
                </a:solidFill>
                <a:latin typeface="Garamond"/>
                <a:ea typeface="+mj-ea"/>
                <a:cs typeface="+mj-cs"/>
              </a:rPr>
              <a:t>El </a:t>
            </a:r>
            <a:r>
              <a:rPr lang="en-US" sz="4400" b="1" kern="1200" err="1">
                <a:solidFill>
                  <a:srgbClr val="080808"/>
                </a:solidFill>
                <a:latin typeface="Garamond"/>
                <a:ea typeface="+mj-ea"/>
                <a:cs typeface="+mj-cs"/>
              </a:rPr>
              <a:t>campamento</a:t>
            </a:r>
            <a:r>
              <a:rPr lang="en-US" sz="4400" b="1" kern="1200">
                <a:solidFill>
                  <a:srgbClr val="080808"/>
                </a:solidFill>
                <a:latin typeface="Garamond"/>
                <a:ea typeface="+mj-ea"/>
                <a:cs typeface="+mj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20815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3EFC75-D61F-4CEA-9817-11CC86030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2F3DD-3E32-4AF8-BFA1-D131A6B4B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317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C6850D64-6160-07A0-C319-3DF38D5E9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8" y="893660"/>
            <a:ext cx="10619225" cy="507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56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FA904DE6-7ADE-3728-107C-AECCC4D39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07" y="240650"/>
            <a:ext cx="6409425" cy="3199303"/>
          </a:xfrm>
          <a:prstGeom prst="rect">
            <a:avLst/>
          </a:prstGeom>
        </p:spPr>
      </p:pic>
      <p:pic>
        <p:nvPicPr>
          <p:cNvPr id="3" name="Image 3" descr="Une image contenant texte, livre&#10;&#10;Description générée automatiquement">
            <a:extLst>
              <a:ext uri="{FF2B5EF4-FFF2-40B4-BE49-F238E27FC236}">
                <a16:creationId xmlns:a16="http://schemas.microsoft.com/office/drawing/2014/main" id="{6C3D88F4-A036-D6E0-DD95-0B1BBE8D6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363" y="1833290"/>
            <a:ext cx="5144217" cy="488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20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75CF318-20CE-56B7-56C4-AF90B274B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215845"/>
            <a:ext cx="5762446" cy="2788837"/>
          </a:xfrm>
          <a:prstGeom prst="rect">
            <a:avLst/>
          </a:prstGeom>
        </p:spPr>
      </p:pic>
      <p:pic>
        <p:nvPicPr>
          <p:cNvPr id="3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50A43948-0D6A-C0AB-1DEC-B334526F4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325" y="135618"/>
            <a:ext cx="6165009" cy="629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8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2FE3A7B-DDFF-4F81-8AAE-11D96D138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9825ADD-F95C-4747-9B41-5DB21C28E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5571066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86791A8E-B2BA-467D-BB87-8CFBFB13A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6948"/>
            <a:ext cx="10744200" cy="5404104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9CE741E-75F9-50B0-48D8-E2FF73A83D67}"/>
              </a:ext>
            </a:extLst>
          </p:cNvPr>
          <p:cNvSpPr txBox="1"/>
          <p:nvPr/>
        </p:nvSpPr>
        <p:spPr>
          <a:xfrm>
            <a:off x="1286503" y="1285196"/>
            <a:ext cx="9607160" cy="27794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spc="-1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 encuentro con Alejandro</a:t>
            </a:r>
          </a:p>
        </p:txBody>
      </p:sp>
    </p:spTree>
    <p:extLst>
      <p:ext uri="{BB962C8B-B14F-4D97-AF65-F5344CB8AC3E}">
        <p14:creationId xmlns:p14="http://schemas.microsoft.com/office/powerpoint/2010/main" val="646043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469242-1349-4D08-AC21-B3E7BB3D1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1E2996-3A67-4963-A367-5CC6AFDAF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ln w="317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2" descr="Une image contenant texte, livre&#10;&#10;Description générée automatiquement">
            <a:extLst>
              <a:ext uri="{FF2B5EF4-FFF2-40B4-BE49-F238E27FC236}">
                <a16:creationId xmlns:a16="http://schemas.microsoft.com/office/drawing/2014/main" id="{A6FEB582-3871-527C-3612-E5CBFE8EE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174" y="796978"/>
            <a:ext cx="3671670" cy="5264044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A2491C3-2C89-49FA-8B72-57419B128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77653"/>
            <a:ext cx="5458121" cy="5897880"/>
          </a:xfrm>
          <a:prstGeom prst="rect">
            <a:avLst/>
          </a:prstGeom>
          <a:ln w="317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D1631655-2C59-549A-B934-055CF2424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599" y="1685242"/>
            <a:ext cx="4827012" cy="348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17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19051171-CEDB-3689-0820-B9463E5CF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1" y="81057"/>
            <a:ext cx="5776822" cy="4481771"/>
          </a:xfrm>
          <a:prstGeom prst="rect">
            <a:avLst/>
          </a:prstGeom>
        </p:spPr>
      </p:pic>
      <p:pic>
        <p:nvPicPr>
          <p:cNvPr id="3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D4F89C6E-2C51-A59E-950D-14B83D604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872" y="1104565"/>
            <a:ext cx="5762444" cy="485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93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DBA1987F-9215-B34E-C9B2-7AE47FE4B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64" y="133389"/>
            <a:ext cx="6078747" cy="4621523"/>
          </a:xfrm>
          <a:prstGeom prst="rect">
            <a:avLst/>
          </a:prstGeom>
        </p:spPr>
      </p:pic>
      <p:pic>
        <p:nvPicPr>
          <p:cNvPr id="3" name="Image 3">
            <a:extLst>
              <a:ext uri="{FF2B5EF4-FFF2-40B4-BE49-F238E27FC236}">
                <a16:creationId xmlns:a16="http://schemas.microsoft.com/office/drawing/2014/main" id="{DA43C47F-C21E-5A36-518A-73DEB25EB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249" y="1710133"/>
            <a:ext cx="5848709" cy="41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38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Une image contenant texte, livre&#10;&#10;Description générée automatiquement">
            <a:extLst>
              <a:ext uri="{FF2B5EF4-FFF2-40B4-BE49-F238E27FC236}">
                <a16:creationId xmlns:a16="http://schemas.microsoft.com/office/drawing/2014/main" id="{89E89C3D-F74E-AA71-BE75-A804CC9BE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8" y="153962"/>
            <a:ext cx="5460520" cy="5328002"/>
          </a:xfrm>
          <a:prstGeom prst="rect">
            <a:avLst/>
          </a:prstGeom>
        </p:spPr>
      </p:pic>
      <p:pic>
        <p:nvPicPr>
          <p:cNvPr id="3" name="Image 3" descr="Une image contenant texte, livre&#10;&#10;Description générée automatiquement">
            <a:extLst>
              <a:ext uri="{FF2B5EF4-FFF2-40B4-BE49-F238E27FC236}">
                <a16:creationId xmlns:a16="http://schemas.microsoft.com/office/drawing/2014/main" id="{3856F6B8-05E8-04CA-C5D0-2BD52406E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438" y="152446"/>
            <a:ext cx="5633049" cy="596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1A7F6-47D3-633F-1280-B5E28083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641" y="315525"/>
            <a:ext cx="8817073" cy="1837349"/>
          </a:xfrm>
        </p:spPr>
        <p:txBody>
          <a:bodyPr>
            <a:normAutofit/>
          </a:bodyPr>
          <a:lstStyle/>
          <a:p>
            <a:pPr algn="ctr"/>
            <a:r>
              <a:rPr lang="fr-FR" b="1" err="1">
                <a:solidFill>
                  <a:schemeClr val="tx2"/>
                </a:solidFill>
                <a:latin typeface="Garamond"/>
                <a:cs typeface="Calibri Light"/>
              </a:rPr>
              <a:t>Entender</a:t>
            </a:r>
            <a:r>
              <a:rPr lang="fr-FR" b="1">
                <a:solidFill>
                  <a:schemeClr val="tx2"/>
                </a:solidFill>
                <a:latin typeface="Garamond"/>
                <a:cs typeface="Calibri Light"/>
              </a:rPr>
              <a:t> </a:t>
            </a:r>
            <a:r>
              <a:rPr lang="fr-FR" b="1" err="1">
                <a:solidFill>
                  <a:schemeClr val="tx2"/>
                </a:solidFill>
                <a:latin typeface="Garamond"/>
                <a:cs typeface="Calibri Light"/>
              </a:rPr>
              <a:t>mejor</a:t>
            </a:r>
            <a:r>
              <a:rPr lang="fr-FR" b="1">
                <a:solidFill>
                  <a:schemeClr val="tx2"/>
                </a:solidFill>
                <a:latin typeface="Garamond"/>
                <a:cs typeface="Calibri Light"/>
              </a:rPr>
              <a:t>  el </a:t>
            </a:r>
            <a:r>
              <a:rPr lang="fr-FR" b="1" err="1">
                <a:solidFill>
                  <a:schemeClr val="tx2"/>
                </a:solidFill>
                <a:latin typeface="Garamond"/>
                <a:cs typeface="Calibri Light"/>
              </a:rPr>
              <a:t>trabajo</a:t>
            </a:r>
            <a:r>
              <a:rPr lang="fr-FR" b="1">
                <a:solidFill>
                  <a:schemeClr val="tx2"/>
                </a:solidFill>
                <a:latin typeface="Garamond"/>
                <a:cs typeface="Calibri Light"/>
              </a:rPr>
              <a:t> de la </a:t>
            </a:r>
            <a:r>
              <a:rPr lang="fr-FR" b="1" err="1">
                <a:solidFill>
                  <a:schemeClr val="tx2"/>
                </a:solidFill>
                <a:latin typeface="Garamond"/>
                <a:cs typeface="Calibri Light"/>
              </a:rPr>
              <a:t>pareja</a:t>
            </a:r>
            <a:r>
              <a:rPr lang="fr-FR" b="1">
                <a:solidFill>
                  <a:schemeClr val="tx2"/>
                </a:solidFill>
                <a:latin typeface="Garamond"/>
                <a:cs typeface="Calibri Light"/>
              </a:rPr>
              <a:t> Frappier</a:t>
            </a:r>
            <a:r>
              <a:rPr lang="fr-FR">
                <a:solidFill>
                  <a:schemeClr val="tx2"/>
                </a:solidFill>
                <a:latin typeface="Garamond"/>
                <a:cs typeface="Calibri Light"/>
              </a:rPr>
              <a:t> </a:t>
            </a:r>
            <a:endParaRPr lang="fr-FR">
              <a:solidFill>
                <a:schemeClr val="tx2"/>
              </a:solidFill>
              <a:latin typeface="Garamond"/>
            </a:endParaRPr>
          </a:p>
        </p:txBody>
      </p:sp>
      <p:pic>
        <p:nvPicPr>
          <p:cNvPr id="5" name="Graphique 5" descr="Globe terrestre : Amériques avec un remplissage uni">
            <a:extLst>
              <a:ext uri="{FF2B5EF4-FFF2-40B4-BE49-F238E27FC236}">
                <a16:creationId xmlns:a16="http://schemas.microsoft.com/office/drawing/2014/main" id="{D4A50327-0D9D-F76F-77B6-F4309BF13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05835" y="3173084"/>
            <a:ext cx="1503870" cy="1475116"/>
          </a:xfrm>
          <a:prstGeom prst="rect">
            <a:avLst/>
          </a:prstGeom>
        </p:spPr>
      </p:pic>
      <p:pic>
        <p:nvPicPr>
          <p:cNvPr id="6" name="Graphique 6" descr="Europe avec un remplissage uni">
            <a:extLst>
              <a:ext uri="{FF2B5EF4-FFF2-40B4-BE49-F238E27FC236}">
                <a16:creationId xmlns:a16="http://schemas.microsoft.com/office/drawing/2014/main" id="{DA92B8F2-C5E0-CA6F-D3C2-2CD6C6446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954" y="2828027"/>
            <a:ext cx="1992701" cy="1992701"/>
          </a:xfrm>
          <a:prstGeom prst="rect">
            <a:avLst/>
          </a:prstGeom>
        </p:spPr>
      </p:pic>
      <p:sp>
        <p:nvSpPr>
          <p:cNvPr id="7" name="Flèche : droite à entaille 6">
            <a:extLst>
              <a:ext uri="{FF2B5EF4-FFF2-40B4-BE49-F238E27FC236}">
                <a16:creationId xmlns:a16="http://schemas.microsoft.com/office/drawing/2014/main" id="{FFFEDA7A-ED10-89EE-72BC-D3B6EE3C6439}"/>
              </a:ext>
            </a:extLst>
          </p:cNvPr>
          <p:cNvSpPr/>
          <p:nvPr/>
        </p:nvSpPr>
        <p:spPr>
          <a:xfrm>
            <a:off x="2920495" y="3817188"/>
            <a:ext cx="1069977" cy="43686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10" descr="Papier graphique avec peintures, crayon et une règle">
            <a:extLst>
              <a:ext uri="{FF2B5EF4-FFF2-40B4-BE49-F238E27FC236}">
                <a16:creationId xmlns:a16="http://schemas.microsoft.com/office/drawing/2014/main" id="{C50FCFB7-6349-7CEB-0349-7479CEFB83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13585" y="2005639"/>
            <a:ext cx="4270077" cy="4270077"/>
          </a:xfrm>
          <a:prstGeom prst="rect">
            <a:avLst/>
          </a:prstGeom>
        </p:spPr>
      </p:pic>
      <p:sp>
        <p:nvSpPr>
          <p:cNvPr id="23" name="Flèche : droite à entaille 22">
            <a:extLst>
              <a:ext uri="{FF2B5EF4-FFF2-40B4-BE49-F238E27FC236}">
                <a16:creationId xmlns:a16="http://schemas.microsoft.com/office/drawing/2014/main" id="{A0AAF326-6D76-F811-81A7-AD042B90CFB0}"/>
              </a:ext>
            </a:extLst>
          </p:cNvPr>
          <p:cNvSpPr/>
          <p:nvPr/>
        </p:nvSpPr>
        <p:spPr>
          <a:xfrm>
            <a:off x="5614359" y="3702169"/>
            <a:ext cx="1595886" cy="54633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Graphique 3" descr="Avion avec un remplissage uni">
            <a:extLst>
              <a:ext uri="{FF2B5EF4-FFF2-40B4-BE49-F238E27FC236}">
                <a16:creationId xmlns:a16="http://schemas.microsoft.com/office/drawing/2014/main" id="{EDBBFC4E-FA0B-730D-7556-80FEF21AD2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2998077" y="3576145"/>
            <a:ext cx="914400" cy="9144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749C49B-9ACB-C639-313E-476CFA62A86A}"/>
              </a:ext>
            </a:extLst>
          </p:cNvPr>
          <p:cNvSpPr txBox="1"/>
          <p:nvPr/>
        </p:nvSpPr>
        <p:spPr>
          <a:xfrm>
            <a:off x="2364827" y="4821621"/>
            <a:ext cx="532086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b="1" dirty="0">
                <a:latin typeface="Garamond"/>
                <a:cs typeface="Calibri Light"/>
              </a:rPr>
              <a:t>2015  + 2018</a:t>
            </a:r>
            <a:endParaRPr lang="fr-FR" sz="4000" b="1" dirty="0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75074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Une image contenant texte, livre&#10;&#10;Description générée automatiquement">
            <a:extLst>
              <a:ext uri="{FF2B5EF4-FFF2-40B4-BE49-F238E27FC236}">
                <a16:creationId xmlns:a16="http://schemas.microsoft.com/office/drawing/2014/main" id="{83E5E22D-9362-4DD5-86BD-97F64E690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495" y="244326"/>
            <a:ext cx="7329576" cy="606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98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E8DBE92-2331-4285-8226-D398190D3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D7DDADF-3520-D711-5741-4B4CBEA96D5A}"/>
              </a:ext>
            </a:extLst>
          </p:cNvPr>
          <p:cNvSpPr txBox="1"/>
          <p:nvPr/>
        </p:nvSpPr>
        <p:spPr>
          <a:xfrm>
            <a:off x="4566261" y="1067403"/>
            <a:ext cx="5830468" cy="47231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spc="-1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Las referencias a Salvador Allende : algunos ejemplos 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3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Une image contenant texte, gens, foule&#10;&#10;Description générée automatiquement">
            <a:extLst>
              <a:ext uri="{FF2B5EF4-FFF2-40B4-BE49-F238E27FC236}">
                <a16:creationId xmlns:a16="http://schemas.microsoft.com/office/drawing/2014/main" id="{4B11E4B8-9E60-EAC4-DD44-046DFBA9C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2" y="188407"/>
            <a:ext cx="6251275" cy="3576961"/>
          </a:xfrm>
          <a:prstGeom prst="rect">
            <a:avLst/>
          </a:prstGeom>
        </p:spPr>
      </p:pic>
      <p:pic>
        <p:nvPicPr>
          <p:cNvPr id="3" name="Image 3" descr="Une image contenant texte, livre&#10;&#10;Description générée automatiquement">
            <a:extLst>
              <a:ext uri="{FF2B5EF4-FFF2-40B4-BE49-F238E27FC236}">
                <a16:creationId xmlns:a16="http://schemas.microsoft.com/office/drawing/2014/main" id="{946F9973-604B-D793-1C4E-3562097A6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702" y="1981265"/>
            <a:ext cx="5172973" cy="459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28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E8DBE92-2331-4285-8226-D398190D3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C5E5F94-F68D-94F2-6D67-1AA6B73E9E81}"/>
              </a:ext>
            </a:extLst>
          </p:cNvPr>
          <p:cNvSpPr txBox="1"/>
          <p:nvPr/>
        </p:nvSpPr>
        <p:spPr>
          <a:xfrm>
            <a:off x="4566261" y="1067403"/>
            <a:ext cx="5830468" cy="47231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spc="-1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Las medidas del partido popular de Allende 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6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 descr="Une image contenant texte, journal&#10;&#10;Description générée automatiquement">
            <a:extLst>
              <a:ext uri="{FF2B5EF4-FFF2-40B4-BE49-F238E27FC236}">
                <a16:creationId xmlns:a16="http://schemas.microsoft.com/office/drawing/2014/main" id="{82013F12-89B1-1D0B-697B-D0FD3422B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211" y="643467"/>
            <a:ext cx="4345431" cy="5571066"/>
          </a:xfrm>
          <a:prstGeom prst="rect">
            <a:avLst/>
          </a:prstGeom>
        </p:spPr>
      </p:pic>
      <p:pic>
        <p:nvPicPr>
          <p:cNvPr id="2" name="Image 2" descr="Une image contenant texte, journal&#10;&#10;Description générée automatiquement">
            <a:extLst>
              <a:ext uri="{FF2B5EF4-FFF2-40B4-BE49-F238E27FC236}">
                <a16:creationId xmlns:a16="http://schemas.microsoft.com/office/drawing/2014/main" id="{529512B6-2857-6338-3643-078945A12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46" y="643467"/>
            <a:ext cx="445685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11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A8D66BD7-2075-B8C5-F1D5-7B9ABF624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067" y="643467"/>
            <a:ext cx="4289720" cy="5571066"/>
          </a:xfrm>
          <a:prstGeom prst="rect">
            <a:avLst/>
          </a:prstGeom>
        </p:spPr>
      </p:pic>
      <p:pic>
        <p:nvPicPr>
          <p:cNvPr id="2" name="Image 2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2C7B1319-ED78-3534-AA98-DF4EE5A8D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1563041"/>
            <a:ext cx="5129784" cy="373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12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Escalones de entrada y columnas de un edificio majestuoso en la ciudad">
            <a:extLst>
              <a:ext uri="{FF2B5EF4-FFF2-40B4-BE49-F238E27FC236}">
                <a16:creationId xmlns:a16="http://schemas.microsoft.com/office/drawing/2014/main" id="{B84A837F-2625-61A7-DC00-168134A5C9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269" b="14076"/>
          <a:stretch/>
        </p:blipFill>
        <p:spPr>
          <a:xfrm>
            <a:off x="20" y="10"/>
            <a:ext cx="1218470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E938CA-5A75-4A41-BBD4-248248C85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267" y="0"/>
            <a:ext cx="463354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3386F2B-9D31-D071-28DC-B65404B2528C}"/>
              </a:ext>
            </a:extLst>
          </p:cNvPr>
          <p:cNvSpPr txBox="1"/>
          <p:nvPr/>
        </p:nvSpPr>
        <p:spPr>
          <a:xfrm>
            <a:off x="7913406" y="770467"/>
            <a:ext cx="3829476" cy="3352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injerencia de los Estados-Unidos : algunos ejemplos </a:t>
            </a:r>
          </a:p>
        </p:txBody>
      </p:sp>
    </p:spTree>
    <p:extLst>
      <p:ext uri="{BB962C8B-B14F-4D97-AF65-F5344CB8AC3E}">
        <p14:creationId xmlns:p14="http://schemas.microsoft.com/office/powerpoint/2010/main" val="3710275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8EEB8B9-9E09-8B78-3135-56BD37EE9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433" y="917543"/>
            <a:ext cx="5372100" cy="5022913"/>
          </a:xfrm>
          <a:prstGeom prst="rect">
            <a:avLst/>
          </a:prstGeom>
        </p:spPr>
      </p:pic>
      <p:pic>
        <p:nvPicPr>
          <p:cNvPr id="2" name="Image 2" descr="Une image contenant texte, livre, capture d’écran&#10;&#10;Description générée automatiquement">
            <a:extLst>
              <a:ext uri="{FF2B5EF4-FFF2-40B4-BE49-F238E27FC236}">
                <a16:creationId xmlns:a16="http://schemas.microsoft.com/office/drawing/2014/main" id="{76169D15-9583-0C04-7059-D6C9A9CA8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510" y="643467"/>
            <a:ext cx="423401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40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33A10C3-96B1-C6E4-919A-433BDE28BBCA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Algunas referencias al pueblo Mapuche </a:t>
            </a:r>
          </a:p>
        </p:txBody>
      </p:sp>
      <p:pic>
        <p:nvPicPr>
          <p:cNvPr id="4" name="Pictur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AB2519AA-704C-1FE5-2C7E-65F88842F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79" b="1377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67702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FDE6E8C8-D8F9-D9F0-83B1-57ACEDC55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433" y="924258"/>
            <a:ext cx="5372100" cy="5009483"/>
          </a:xfrm>
          <a:prstGeom prst="rect">
            <a:avLst/>
          </a:prstGeom>
        </p:spPr>
      </p:pic>
      <p:pic>
        <p:nvPicPr>
          <p:cNvPr id="2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0E56D481-5486-2AD2-F6EA-079DD8409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68" y="643467"/>
            <a:ext cx="533429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41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Une image contenant texte, montagne, extérieur, neige&#10;&#10;Description générée automatiquement">
            <a:extLst>
              <a:ext uri="{FF2B5EF4-FFF2-40B4-BE49-F238E27FC236}">
                <a16:creationId xmlns:a16="http://schemas.microsoft.com/office/drawing/2014/main" id="{4FF304B5-9CCC-725F-319F-B18C5C893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134" y="516021"/>
            <a:ext cx="3428573" cy="5371431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F3182046-DC72-49CD-B3D3-9D6C3E41F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95" y="521870"/>
            <a:ext cx="3843421" cy="543994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C9B5765-E0C9-6717-2529-0CBEAACEA5A0}"/>
              </a:ext>
            </a:extLst>
          </p:cNvPr>
          <p:cNvSpPr txBox="1"/>
          <p:nvPr/>
        </p:nvSpPr>
        <p:spPr>
          <a:xfrm>
            <a:off x="2161190" y="5958051"/>
            <a:ext cx="12546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4000" dirty="0">
                <a:cs typeface="Calibri Light"/>
              </a:rPr>
              <a:t>2015</a:t>
            </a:r>
            <a:endParaRPr lang="fr-FR" sz="4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6A80C2E-B123-34AC-58E1-F6152EA7DBEB}"/>
              </a:ext>
            </a:extLst>
          </p:cNvPr>
          <p:cNvSpPr txBox="1"/>
          <p:nvPr/>
        </p:nvSpPr>
        <p:spPr>
          <a:xfrm>
            <a:off x="7554310" y="5958051"/>
            <a:ext cx="197068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4000" dirty="0">
                <a:cs typeface="Calibri Light"/>
              </a:rPr>
              <a:t>2018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057039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Une image contenant texte, différent, botte, même&#10;&#10;Description générée automatiquement">
            <a:extLst>
              <a:ext uri="{FF2B5EF4-FFF2-40B4-BE49-F238E27FC236}">
                <a16:creationId xmlns:a16="http://schemas.microsoft.com/office/drawing/2014/main" id="{A4A6BB2A-630E-FD6F-267A-29F7074224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5" r="8031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3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7A7E090-C818-0BBE-28C7-B844C9831D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50" r="20499" b="-2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5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85C15A4-2AE6-4AA2-328C-5ED0FC294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4" y="160259"/>
            <a:ext cx="4521199" cy="6363691"/>
          </a:xfrm>
          <a:prstGeom prst="rect">
            <a:avLst/>
          </a:prstGeom>
        </p:spPr>
      </p:pic>
      <p:pic>
        <p:nvPicPr>
          <p:cNvPr id="3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52703EF2-4F4D-8984-E776-F2CF01428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636" y="2140755"/>
            <a:ext cx="7569199" cy="363965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8A094FA-7F95-9513-1D74-45C93E845A3F}"/>
              </a:ext>
            </a:extLst>
          </p:cNvPr>
          <p:cNvSpPr txBox="1"/>
          <p:nvPr/>
        </p:nvSpPr>
        <p:spPr>
          <a:xfrm>
            <a:off x="4712369" y="461210"/>
            <a:ext cx="7292472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b="1" err="1">
                <a:latin typeface="Garamond"/>
                <a:cs typeface="Calibri"/>
              </a:rPr>
              <a:t>Conferencia</a:t>
            </a:r>
            <a:r>
              <a:rPr lang="fr-FR" sz="4000" b="1">
                <a:latin typeface="Garamond"/>
                <a:cs typeface="Calibri"/>
              </a:rPr>
              <a:t> el 17 de </a:t>
            </a:r>
            <a:r>
              <a:rPr lang="fr-FR" sz="4000" b="1" err="1">
                <a:latin typeface="Garamond"/>
                <a:cs typeface="Calibri"/>
              </a:rPr>
              <a:t>enero</a:t>
            </a:r>
            <a:r>
              <a:rPr lang="fr-FR" sz="4000" b="1">
                <a:latin typeface="Garamond"/>
                <a:cs typeface="Calibri"/>
              </a:rPr>
              <a:t> en la </a:t>
            </a:r>
            <a:r>
              <a:rPr lang="fr-FR" sz="4000" b="1" err="1">
                <a:latin typeface="Garamond"/>
                <a:cs typeface="Calibri"/>
              </a:rPr>
              <a:t>Universidad</a:t>
            </a:r>
            <a:r>
              <a:rPr lang="fr-FR" sz="4000" b="1">
                <a:latin typeface="Garamond"/>
                <a:cs typeface="Calibri"/>
              </a:rPr>
              <a:t> de Lorient</a:t>
            </a:r>
            <a:r>
              <a:rPr lang="fr-FR" sz="2400" b="1">
                <a:cs typeface="Calibri"/>
              </a:rPr>
              <a:t> </a:t>
            </a:r>
            <a:endParaRPr lang="fr-FR" sz="2400" b="1"/>
          </a:p>
        </p:txBody>
      </p:sp>
    </p:spTree>
    <p:extLst>
      <p:ext uri="{BB962C8B-B14F-4D97-AF65-F5344CB8AC3E}">
        <p14:creationId xmlns:p14="http://schemas.microsoft.com/office/powerpoint/2010/main" val="531916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213F53E-4EB5-6773-ECA9-16DBB6C21992}"/>
              </a:ext>
            </a:extLst>
          </p:cNvPr>
          <p:cNvSpPr txBox="1"/>
          <p:nvPr/>
        </p:nvSpPr>
        <p:spPr>
          <a:xfrm>
            <a:off x="847396" y="571500"/>
            <a:ext cx="10503775" cy="4216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dirty="0">
                <a:latin typeface="Garamond"/>
                <a:cs typeface="Calibri Light"/>
              </a:rPr>
              <a:t>La </a:t>
            </a:r>
            <a:r>
              <a:rPr lang="fr-FR" sz="4000" dirty="0" err="1">
                <a:latin typeface="Garamond"/>
                <a:cs typeface="Calibri Light"/>
              </a:rPr>
              <a:t>pregunta</a:t>
            </a:r>
            <a:r>
              <a:rPr lang="fr-FR" sz="4000" dirty="0">
                <a:latin typeface="Garamond"/>
                <a:cs typeface="Calibri Light"/>
              </a:rPr>
              <a:t> es : le roman graphique est-il un couteau suisse ? </a:t>
            </a:r>
          </a:p>
          <a:p>
            <a:r>
              <a:rPr lang="fr-FR" sz="4000" dirty="0">
                <a:latin typeface="Garamond"/>
                <a:cs typeface="Calibri Light"/>
              </a:rPr>
              <a:t>¿ Se </a:t>
            </a:r>
            <a:r>
              <a:rPr lang="fr-FR" sz="4000" dirty="0" err="1">
                <a:latin typeface="Garamond"/>
                <a:cs typeface="Calibri Light"/>
              </a:rPr>
              <a:t>puede</a:t>
            </a:r>
            <a:r>
              <a:rPr lang="fr-FR" sz="4000" dirty="0">
                <a:latin typeface="Garamond"/>
                <a:cs typeface="Calibri Light"/>
              </a:rPr>
              <a:t> </a:t>
            </a:r>
            <a:r>
              <a:rPr lang="fr-FR" sz="4000" dirty="0" err="1">
                <a:latin typeface="Garamond"/>
                <a:cs typeface="Calibri Light"/>
              </a:rPr>
              <a:t>considerar</a:t>
            </a:r>
            <a:r>
              <a:rPr lang="fr-FR" sz="4000" dirty="0">
                <a:latin typeface="Garamond"/>
                <a:cs typeface="Calibri Light"/>
              </a:rPr>
              <a:t> la </a:t>
            </a:r>
            <a:r>
              <a:rPr lang="fr-FR" sz="4000" dirty="0" err="1">
                <a:latin typeface="Garamond"/>
                <a:cs typeface="Calibri Light"/>
              </a:rPr>
              <a:t>novela</a:t>
            </a:r>
            <a:r>
              <a:rPr lang="fr-FR" sz="4000" dirty="0">
                <a:latin typeface="Garamond"/>
                <a:cs typeface="Calibri Light"/>
              </a:rPr>
              <a:t> </a:t>
            </a:r>
            <a:r>
              <a:rPr lang="fr-FR" sz="4000" dirty="0" err="1">
                <a:latin typeface="Garamond"/>
                <a:cs typeface="Calibri Light"/>
              </a:rPr>
              <a:t>gráfica</a:t>
            </a:r>
            <a:r>
              <a:rPr lang="fr-FR" sz="4000" dirty="0">
                <a:latin typeface="Garamond"/>
                <a:cs typeface="Calibri Light"/>
              </a:rPr>
              <a:t> </a:t>
            </a:r>
            <a:r>
              <a:rPr lang="fr-FR" sz="4000" dirty="0" err="1">
                <a:latin typeface="Garamond"/>
                <a:cs typeface="Calibri Light"/>
              </a:rPr>
              <a:t>como</a:t>
            </a:r>
            <a:r>
              <a:rPr lang="fr-FR" sz="4000" dirty="0">
                <a:latin typeface="Garamond"/>
                <a:cs typeface="Calibri Light"/>
              </a:rPr>
              <a:t> </a:t>
            </a:r>
            <a:r>
              <a:rPr lang="fr-FR" sz="4000" dirty="0" err="1">
                <a:latin typeface="Garamond"/>
                <a:cs typeface="Calibri Light"/>
              </a:rPr>
              <a:t>una</a:t>
            </a:r>
            <a:r>
              <a:rPr lang="fr-FR" sz="4000" dirty="0">
                <a:latin typeface="Garamond"/>
                <a:cs typeface="Calibri Light"/>
              </a:rPr>
              <a:t> navaja </a:t>
            </a:r>
            <a:r>
              <a:rPr lang="fr-FR" sz="4000" dirty="0" err="1">
                <a:latin typeface="Garamond"/>
                <a:cs typeface="Calibri Light"/>
              </a:rPr>
              <a:t>suiza</a:t>
            </a:r>
            <a:r>
              <a:rPr lang="fr-FR" sz="4000" dirty="0">
                <a:latin typeface="Garamond"/>
                <a:cs typeface="Calibri Light"/>
              </a:rPr>
              <a:t> ? </a:t>
            </a:r>
            <a:endParaRPr lang="fr-FR" sz="4000">
              <a:latin typeface="Garamond"/>
              <a:cs typeface="Calibri Light"/>
            </a:endParaRPr>
          </a:p>
          <a:p>
            <a:endParaRPr lang="fr-FR" dirty="0">
              <a:latin typeface="Liberation Serif"/>
              <a:cs typeface="Calibri Light"/>
            </a:endParaRPr>
          </a:p>
          <a:p>
            <a:r>
              <a:rPr lang="fr-FR" dirty="0">
                <a:latin typeface="Calibri Light"/>
                <a:cs typeface="Calibri Light"/>
              </a:rPr>
              <a:t>     </a:t>
            </a:r>
            <a:endParaRPr lang="fr-FR" dirty="0">
              <a:latin typeface="Liberation Serif"/>
              <a:cs typeface="Calibri Light"/>
            </a:endParaRPr>
          </a:p>
          <a:p>
            <a:endParaRPr lang="fr-FR" dirty="0">
              <a:cs typeface="Calibri Light"/>
            </a:endParaRPr>
          </a:p>
          <a:p>
            <a:endParaRPr lang="fr-FR" dirty="0">
              <a:cs typeface="Calibri Light"/>
            </a:endParaRPr>
          </a:p>
          <a:p>
            <a:endParaRPr lang="fr-FR" dirty="0">
              <a:cs typeface="Calibri Light"/>
            </a:endParaRPr>
          </a:p>
          <a:p>
            <a:endParaRPr lang="fr-FR" dirty="0">
              <a:cs typeface="Calibri Light"/>
            </a:endParaRPr>
          </a:p>
        </p:txBody>
      </p:sp>
      <p:pic>
        <p:nvPicPr>
          <p:cNvPr id="3" name="Image 3" descr="Une image contenant couteau, arme, décapsuleur, outil&#10;&#10;Description générée automatiquement">
            <a:extLst>
              <a:ext uri="{FF2B5EF4-FFF2-40B4-BE49-F238E27FC236}">
                <a16:creationId xmlns:a16="http://schemas.microsoft.com/office/drawing/2014/main" id="{504355DC-E3F4-B815-7F4C-D97DD406E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29" y="3106464"/>
            <a:ext cx="2274175" cy="227417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9DD5094-8AF3-A3F9-487C-7834B378AD97}"/>
              </a:ext>
            </a:extLst>
          </p:cNvPr>
          <p:cNvSpPr txBox="1"/>
          <p:nvPr/>
        </p:nvSpPr>
        <p:spPr>
          <a:xfrm>
            <a:off x="4486602" y="5169775"/>
            <a:ext cx="537341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dirty="0">
                <a:latin typeface="Garamond"/>
                <a:ea typeface="Liberation Serif, serif"/>
                <a:cs typeface="Liberation Serif, serif"/>
              </a:rPr>
              <a:t>¿ </a:t>
            </a:r>
            <a:r>
              <a:rPr lang="fr-FR" sz="4000" dirty="0" err="1">
                <a:latin typeface="Garamond"/>
                <a:ea typeface="Liberation Serif, serif"/>
                <a:cs typeface="Liberation Serif, serif"/>
              </a:rPr>
              <a:t>Entiendes</a:t>
            </a:r>
            <a:r>
              <a:rPr lang="fr-FR" sz="4000" dirty="0">
                <a:latin typeface="Garamond"/>
                <a:ea typeface="Liberation Serif, serif"/>
                <a:cs typeface="Liberation Serif, serif"/>
              </a:rPr>
              <a:t> la </a:t>
            </a:r>
            <a:r>
              <a:rPr lang="fr-FR" sz="4000" dirty="0" err="1">
                <a:latin typeface="Garamond"/>
                <a:ea typeface="Liberation Serif, serif"/>
                <a:cs typeface="Liberation Serif, serif"/>
              </a:rPr>
              <a:t>imagen</a:t>
            </a:r>
            <a:r>
              <a:rPr lang="fr-FR" sz="4000" dirty="0">
                <a:latin typeface="Garamond"/>
                <a:ea typeface="Liberation Serif, serif"/>
                <a:cs typeface="Liberation Serif, serif"/>
              </a:rPr>
              <a:t> ? </a:t>
            </a:r>
            <a:endParaRPr lang="fr-FR" sz="4000"/>
          </a:p>
        </p:txBody>
      </p:sp>
      <p:pic>
        <p:nvPicPr>
          <p:cNvPr id="6" name="Graphique 6" descr="Tête avec engrenages avec un remplissage uni">
            <a:extLst>
              <a:ext uri="{FF2B5EF4-FFF2-40B4-BE49-F238E27FC236}">
                <a16:creationId xmlns:a16="http://schemas.microsoft.com/office/drawing/2014/main" id="{14BED4E1-EBB4-A612-8118-30179DA07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21765" y="5139559"/>
            <a:ext cx="914400" cy="914400"/>
          </a:xfrm>
          <a:prstGeom prst="rect">
            <a:avLst/>
          </a:prstGeom>
        </p:spPr>
      </p:pic>
      <p:pic>
        <p:nvPicPr>
          <p:cNvPr id="7" name="Graphique 7" descr="Clin d’œil contour de visage avec un remplissage uni">
            <a:extLst>
              <a:ext uri="{FF2B5EF4-FFF2-40B4-BE49-F238E27FC236}">
                <a16:creationId xmlns:a16="http://schemas.microsoft.com/office/drawing/2014/main" id="{5963A7B0-5EE5-0C0E-699E-3D4DBA30D4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46629" y="5060731"/>
            <a:ext cx="914400" cy="914400"/>
          </a:xfrm>
          <a:prstGeom prst="rect">
            <a:avLst/>
          </a:prstGeom>
        </p:spPr>
      </p:pic>
      <p:pic>
        <p:nvPicPr>
          <p:cNvPr id="8" name="Image 8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27E35168-2E35-C2AD-8697-EFD4B839AE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1194" y="3112783"/>
            <a:ext cx="7236371" cy="180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0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71B4F3C-43FE-4697-933E-D66349C11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4876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4EE18E-6343-4F09-B121-E142D8D8E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7471" cy="48790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B0AB9B21-E3FC-59AB-457C-B413E31C6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85" y="321732"/>
            <a:ext cx="3034061" cy="42434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CB59A85-802D-482F-B0A7-D95C3EF9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7309" y="0"/>
            <a:ext cx="3107408" cy="2828913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E5F6B0-EB4F-4025-85F6-39C40F54C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751" y="2989781"/>
            <a:ext cx="3092966" cy="38682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3" descr="Une image contenant texte, posant, botte, différent&#10;&#10;Description générée automatiquement">
            <a:extLst>
              <a:ext uri="{FF2B5EF4-FFF2-40B4-BE49-F238E27FC236}">
                <a16:creationId xmlns:a16="http://schemas.microsoft.com/office/drawing/2014/main" id="{EB653425-6321-6A6A-91DB-FA8A1F1BC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867" y="3310690"/>
            <a:ext cx="2230254" cy="324400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BE02D22-2C19-60FC-60B0-BB18BAC06A7E}"/>
              </a:ext>
            </a:extLst>
          </p:cNvPr>
          <p:cNvSpPr txBox="1"/>
          <p:nvPr/>
        </p:nvSpPr>
        <p:spPr>
          <a:xfrm>
            <a:off x="7859729" y="2011680"/>
            <a:ext cx="3817138" cy="15250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2015 : la pareja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asiste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asemblea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general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 UMCE y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visita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museos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para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entender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lo que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pasó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durante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los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1000 días del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gobierno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la Unidad Popular ( 1970-1973)</a:t>
            </a:r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A8688264-219F-F8BF-7024-80EEC74F5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74" y="982420"/>
            <a:ext cx="6125409" cy="4532213"/>
          </a:xfrm>
          <a:prstGeom prst="rect">
            <a:avLst/>
          </a:prstGeom>
        </p:spPr>
      </p:pic>
      <p:pic>
        <p:nvPicPr>
          <p:cNvPr id="3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24E9F876-C880-961F-94B9-99AB6914E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295" y="233301"/>
            <a:ext cx="4320673" cy="639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53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B402F3B6-93C4-3BCD-ED9D-39F214AB3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92" y="238493"/>
            <a:ext cx="4497237" cy="6452900"/>
          </a:xfrm>
          <a:prstGeom prst="rect">
            <a:avLst/>
          </a:prstGeom>
        </p:spPr>
      </p:pic>
      <p:pic>
        <p:nvPicPr>
          <p:cNvPr id="4" name="Image 4">
            <a:extLst>
              <a:ext uri="{FF2B5EF4-FFF2-40B4-BE49-F238E27FC236}">
                <a16:creationId xmlns:a16="http://schemas.microsoft.com/office/drawing/2014/main" id="{85A452FC-18D5-7AEF-6F55-F7E34521C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297" y="1582084"/>
            <a:ext cx="2743200" cy="240631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E54DD91-D2FE-ABA8-1A18-DBB54EFFB87A}"/>
              </a:ext>
            </a:extLst>
          </p:cNvPr>
          <p:cNvSpPr txBox="1"/>
          <p:nvPr/>
        </p:nvSpPr>
        <p:spPr>
          <a:xfrm>
            <a:off x="8927223" y="1024758"/>
            <a:ext cx="2266293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dirty="0">
                <a:latin typeface="Garamond"/>
                <a:cs typeface="Calibri Light"/>
              </a:rPr>
              <a:t>Soledad </a:t>
            </a:r>
            <a:r>
              <a:rPr lang="fr-FR" sz="4000" dirty="0" err="1">
                <a:latin typeface="Garamond"/>
                <a:cs typeface="Calibri Light"/>
              </a:rPr>
              <a:t>nació</a:t>
            </a:r>
            <a:endParaRPr lang="fr-FR" sz="4000" dirty="0">
              <a:latin typeface="Garamond"/>
              <a:cs typeface="Calibri Light"/>
            </a:endParaRPr>
          </a:p>
          <a:p>
            <a:r>
              <a:rPr lang="fr-FR" sz="4000" dirty="0">
                <a:latin typeface="Garamond"/>
                <a:cs typeface="Calibri Light"/>
              </a:rPr>
              <a:t>En 1955 en </a:t>
            </a:r>
            <a:r>
              <a:rPr lang="fr-FR" sz="4000" dirty="0" err="1">
                <a:latin typeface="Garamond"/>
                <a:cs typeface="Calibri Light"/>
              </a:rPr>
              <a:t>una</a:t>
            </a:r>
            <a:r>
              <a:rPr lang="fr-FR" sz="4000" dirty="0">
                <a:latin typeface="Garamond"/>
                <a:cs typeface="Calibri Light"/>
              </a:rPr>
              <a:t> </a:t>
            </a:r>
            <a:r>
              <a:rPr lang="fr-FR" sz="4000" dirty="0" err="1">
                <a:latin typeface="Garamond"/>
                <a:cs typeface="Calibri Light"/>
              </a:rPr>
              <a:t>región</a:t>
            </a:r>
            <a:r>
              <a:rPr lang="fr-FR" sz="4000" dirty="0">
                <a:latin typeface="Garamond"/>
                <a:cs typeface="Calibri Light"/>
              </a:rPr>
              <a:t> rural de Chile </a:t>
            </a:r>
          </a:p>
          <a:p>
            <a:endParaRPr lang="fr-FR" sz="4000" dirty="0">
              <a:latin typeface="Garamond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3970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asa antigua en un campo">
            <a:extLst>
              <a:ext uri="{FF2B5EF4-FFF2-40B4-BE49-F238E27FC236}">
                <a16:creationId xmlns:a16="http://schemas.microsoft.com/office/drawing/2014/main" id="{3B90F5D6-E681-CC3D-934B-732CC71F6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002" b="-1"/>
          <a:stretch/>
        </p:blipFill>
        <p:spPr>
          <a:xfrm>
            <a:off x="633999" y="640080"/>
            <a:ext cx="3374304" cy="281327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806D8D5-27D2-8257-C69C-06796F712803}"/>
              </a:ext>
            </a:extLst>
          </p:cNvPr>
          <p:cNvSpPr txBox="1"/>
          <p:nvPr/>
        </p:nvSpPr>
        <p:spPr>
          <a:xfrm>
            <a:off x="2968609" y="3843132"/>
            <a:ext cx="3401568" cy="335809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El principio de la </a:t>
            </a:r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historia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: la </a:t>
            </a:r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familia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de Soledad </a:t>
            </a:r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abandona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campo </a:t>
            </a:r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donde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padre </a:t>
            </a:r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trabajaba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de </a:t>
            </a:r>
            <a:r>
              <a:rPr lang="en-US" sz="2400" b="1" err="1">
                <a:ea typeface="+mn-lt"/>
                <a:cs typeface="+mn-lt"/>
              </a:rPr>
              <a:t>peón</a:t>
            </a:r>
            <a:r>
              <a:rPr lang="en-US" sz="2400">
                <a:solidFill>
                  <a:srgbClr val="000000"/>
                </a:solidFill>
              </a:rPr>
              <a:t> 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. Se van a la capital </a:t>
            </a:r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pensando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encontrar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una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vida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mejor</a:t>
            </a:r>
            <a:endParaRPr lang="en-US" sz="2400" err="1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B301D69D-CAB2-2297-CDE0-09724F20F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77" y="1820436"/>
            <a:ext cx="4166558" cy="4051012"/>
          </a:xfrm>
          <a:prstGeom prst="rect">
            <a:avLst/>
          </a:prstGeom>
        </p:spPr>
      </p:pic>
      <p:pic>
        <p:nvPicPr>
          <p:cNvPr id="5" name="Image 5" descr="Une image contenant texte, extérieur&#10;&#10;Description générée automatiquement">
            <a:extLst>
              <a:ext uri="{FF2B5EF4-FFF2-40B4-BE49-F238E27FC236}">
                <a16:creationId xmlns:a16="http://schemas.microsoft.com/office/drawing/2014/main" id="{138C678C-EA89-D0D5-7623-32611390C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770" y="969259"/>
            <a:ext cx="2743200" cy="271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5352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30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Metropolitan</vt:lpstr>
      <vt:lpstr>Alain et Désirée Frappier </vt:lpstr>
      <vt:lpstr>Entender mejor  el trabajo de la pareja Frappier 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revision>102</cp:revision>
  <dcterms:created xsi:type="dcterms:W3CDTF">2022-12-29T22:08:15Z</dcterms:created>
  <dcterms:modified xsi:type="dcterms:W3CDTF">2022-12-31T14:39:54Z</dcterms:modified>
</cp:coreProperties>
</file>